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01" r:id="rId3"/>
    <p:sldId id="303" r:id="rId4"/>
    <p:sldId id="304" r:id="rId5"/>
    <p:sldId id="305" r:id="rId6"/>
    <p:sldId id="306" r:id="rId7"/>
    <p:sldId id="264" r:id="rId8"/>
    <p:sldId id="265" r:id="rId9"/>
    <p:sldId id="299" r:id="rId10"/>
    <p:sldId id="307" r:id="rId11"/>
    <p:sldId id="308" r:id="rId12"/>
    <p:sldId id="309" r:id="rId13"/>
    <p:sldId id="31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D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15"/>
    <p:restoredTop sz="92956"/>
  </p:normalViewPr>
  <p:slideViewPr>
    <p:cSldViewPr snapToGrid="0" snapToObjects="1">
      <p:cViewPr varScale="1">
        <p:scale>
          <a:sx n="64" d="100"/>
          <a:sy n="64" d="100"/>
        </p:scale>
        <p:origin x="200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4956F-80AF-9A42-8F16-A8DE8301DF60}" type="datetimeFigureOut">
              <a:rPr lang="de-DE" smtClean="0"/>
              <a:t>21.04.25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7AADE-3001-D44B-A230-64DAAD84D5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7AADE-3001-D44B-A230-64DAAD84D5F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38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CH"/>
              <a:t>Bild auf Platzhalter ziehen oder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CH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CH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1113265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Zehnder</a:t>
            </a:r>
            <a:r>
              <a:rPr lang="en-US" dirty="0"/>
              <a:t> </a:t>
            </a:r>
            <a:r>
              <a:rPr lang="en-US" dirty="0" err="1"/>
              <a:t>Bildungsprojekte</a:t>
            </a:r>
            <a:r>
              <a:rPr lang="en-US" dirty="0"/>
              <a:t>														       </a:t>
            </a:r>
            <a:r>
              <a:rPr lang="en-US" dirty="0" err="1"/>
              <a:t>www.bildungsprojekte.ch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CH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ige Legende 4">
            <a:extLst>
              <a:ext uri="{FF2B5EF4-FFF2-40B4-BE49-F238E27FC236}">
                <a16:creationId xmlns:a16="http://schemas.microsoft.com/office/drawing/2014/main" id="{39A0C8D6-050D-1C4E-8B84-65AB8807FA8A}"/>
              </a:ext>
            </a:extLst>
          </p:cNvPr>
          <p:cNvSpPr/>
          <p:nvPr/>
        </p:nvSpPr>
        <p:spPr>
          <a:xfrm>
            <a:off x="674943" y="968592"/>
            <a:ext cx="11113047" cy="2155608"/>
          </a:xfrm>
          <a:prstGeom prst="wedgeRectCallout">
            <a:avLst>
              <a:gd name="adj1" fmla="val -13462"/>
              <a:gd name="adj2" fmla="val 47914"/>
            </a:avLst>
          </a:prstGeom>
          <a:gradFill flip="none" rotWithShape="1">
            <a:gsLst>
              <a:gs pos="22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84000">
                <a:schemeClr val="bg2">
                  <a:shade val="96000"/>
                  <a:satMod val="120000"/>
                  <a:lumMod val="9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/>
              <a:t>Sicherheit &amp; Toleranz  </a:t>
            </a:r>
            <a:br>
              <a:rPr lang="de-DE" sz="5400" dirty="0"/>
            </a:br>
            <a:r>
              <a:rPr lang="de-DE" sz="5400" dirty="0"/>
              <a:t>Mensch &amp; Technik</a:t>
            </a:r>
            <a:br>
              <a:rPr lang="de-DE" sz="4000" dirty="0"/>
            </a:br>
            <a:r>
              <a:rPr lang="de-DE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(Wahrnehmung und Handlungskompetenz )</a:t>
            </a:r>
            <a:endParaRPr lang="de-DE" sz="4000" i="1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790B0C7D-579C-5448-B6EC-3412DD56269A}"/>
              </a:ext>
            </a:extLst>
          </p:cNvPr>
          <p:cNvSpPr txBox="1">
            <a:spLocks/>
          </p:cNvSpPr>
          <p:nvPr/>
        </p:nvSpPr>
        <p:spPr>
          <a:xfrm>
            <a:off x="135466" y="5889408"/>
            <a:ext cx="12192000" cy="69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</a:rPr>
              <a:t>Hanspeter Zehnder 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 err="1">
                <a:solidFill>
                  <a:schemeClr val="tx1"/>
                </a:solidFill>
              </a:rPr>
              <a:t>www.bildungsprojekte.ch</a:t>
            </a:r>
            <a:r>
              <a:rPr lang="de-DE" sz="1600" dirty="0">
                <a:solidFill>
                  <a:schemeClr val="tx1"/>
                </a:solidFill>
              </a:rPr>
              <a:t>/ Vorträge			         				     				Frauenfeld, 5. Mai. 2025</a:t>
            </a:r>
          </a:p>
        </p:txBody>
      </p:sp>
    </p:spTree>
    <p:extLst>
      <p:ext uri="{BB962C8B-B14F-4D97-AF65-F5344CB8AC3E}">
        <p14:creationId xmlns:p14="http://schemas.microsoft.com/office/powerpoint/2010/main" val="93334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85CB1-1710-07C7-ABF2-77BFE3F8C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ige Legende 4">
            <a:extLst>
              <a:ext uri="{FF2B5EF4-FFF2-40B4-BE49-F238E27FC236}">
                <a16:creationId xmlns:a16="http://schemas.microsoft.com/office/drawing/2014/main" id="{D77E2FBE-E381-6D94-2CA5-3F0F17CA405D}"/>
              </a:ext>
            </a:extLst>
          </p:cNvPr>
          <p:cNvSpPr/>
          <p:nvPr/>
        </p:nvSpPr>
        <p:spPr>
          <a:xfrm>
            <a:off x="539476" y="216332"/>
            <a:ext cx="11263057" cy="1092874"/>
          </a:xfrm>
          <a:prstGeom prst="wedgeRectCallout">
            <a:avLst>
              <a:gd name="adj1" fmla="val -13462"/>
              <a:gd name="adj2" fmla="val 47914"/>
            </a:avLst>
          </a:prstGeom>
          <a:gradFill flip="none" rotWithShape="1">
            <a:gsLst>
              <a:gs pos="22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84000">
                <a:schemeClr val="bg2">
                  <a:shade val="96000"/>
                  <a:satMod val="120000"/>
                  <a:lumMod val="9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i="1" dirty="0"/>
              <a:t>Computer vs. Mensch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03E5580-37EE-8770-ABE2-8B50D341C67E}"/>
                  </a:ext>
                </a:extLst>
              </p:cNvPr>
              <p:cNvSpPr txBox="1"/>
              <p:nvPr/>
            </p:nvSpPr>
            <p:spPr>
              <a:xfrm>
                <a:off x="474134" y="4062838"/>
                <a:ext cx="5418666" cy="193899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Zahl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CH" sz="2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de-CH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 dirty="0"/>
                  <a:t> Bit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de-CH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de-DE" sz="2400" dirty="0"/>
                  <a:t> Es gilt: </a:t>
                </a:r>
                <a14:m>
                  <m:oMath xmlns:m="http://schemas.openxmlformats.org/officeDocument/2006/math"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1,2,3….</m:t>
                        </m:r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de-DE" sz="2400" dirty="0"/>
                  <a:t>  </a:t>
                </a:r>
                <a:br>
                  <a:rPr lang="de-DE" sz="2400" dirty="0"/>
                </a:br>
                <a:r>
                  <a:rPr lang="de-DE" sz="2400" dirty="0"/>
                  <a:t>Sehr </a:t>
                </a:r>
                <a:r>
                  <a:rPr lang="de-DE" sz="2400" dirty="0" err="1"/>
                  <a:t>grosse</a:t>
                </a:r>
                <a:r>
                  <a:rPr lang="de-DE" sz="2400" dirty="0"/>
                  <a:t> </a:t>
                </a:r>
                <a:r>
                  <a:rPr lang="de-DE" sz="2400" dirty="0">
                    <a:solidFill>
                      <a:srgbClr val="00B0F0"/>
                    </a:solidFill>
                  </a:rPr>
                  <a:t>skalierbare</a:t>
                </a:r>
                <a:r>
                  <a:rPr lang="de-DE" sz="2400" dirty="0"/>
                  <a:t> Zahl.</a:t>
                </a:r>
                <a:br>
                  <a:rPr lang="de-DE" sz="2400" dirty="0"/>
                </a:br>
                <a:r>
                  <a:rPr lang="de-DE" sz="2400" dirty="0"/>
                  <a:t>Erlaubt eine math. Beschreibung eines statischen Systems.</a:t>
                </a:r>
                <a:br>
                  <a:rPr lang="de-DE" sz="2400" dirty="0"/>
                </a:br>
                <a:r>
                  <a:rPr lang="de-DE" sz="2400" dirty="0"/>
                  <a:t>(Zahlenfolge ohne </a:t>
                </a:r>
                <a:r>
                  <a:rPr lang="de-DE" sz="2400" dirty="0" err="1"/>
                  <a:t>Aussenbezug</a:t>
                </a:r>
                <a:r>
                  <a:rPr lang="de-DE" sz="2400" dirty="0"/>
                  <a:t>) </a:t>
                </a:r>
              </a:p>
            </p:txBody>
          </p:sp>
        </mc:Choice>
        <mc:Fallback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03E5580-37EE-8770-ABE2-8B50D341C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34" y="4062838"/>
                <a:ext cx="5418666" cy="1938992"/>
              </a:xfrm>
              <a:prstGeom prst="rect">
                <a:avLst/>
              </a:prstGeom>
              <a:blipFill>
                <a:blip r:embed="rId2"/>
                <a:stretch>
                  <a:fillRect l="-1869" t="-2597" b="-64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 descr="Ein Bild, das Text, Screenshot, Schrift, Design enthält.&#10;&#10;KI-generierte Inhalte können fehlerhaft sein.">
            <a:extLst>
              <a:ext uri="{FF2B5EF4-FFF2-40B4-BE49-F238E27FC236}">
                <a16:creationId xmlns:a16="http://schemas.microsoft.com/office/drawing/2014/main" id="{4929536D-A34F-C956-2E2C-EB6CF13FD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876" y="1548686"/>
            <a:ext cx="3011146" cy="2007431"/>
          </a:xfrm>
          <a:prstGeom prst="rect">
            <a:avLst/>
          </a:prstGeom>
        </p:spPr>
      </p:pic>
      <p:pic>
        <p:nvPicPr>
          <p:cNvPr id="6" name="Grafik 5" descr="Ein Bild, das Kugel enthält.&#10;&#10;KI-generierte Inhalte können fehlerhaft sein.">
            <a:extLst>
              <a:ext uri="{FF2B5EF4-FFF2-40B4-BE49-F238E27FC236}">
                <a16:creationId xmlns:a16="http://schemas.microsoft.com/office/drawing/2014/main" id="{E5FD9580-358F-764B-1933-A15829A2A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967" y="1479252"/>
            <a:ext cx="3225800" cy="2146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03B37F95-1580-697E-D5C4-9F82EB4BF895}"/>
                  </a:ext>
                </a:extLst>
              </p:cNvPr>
              <p:cNvSpPr txBox="1"/>
              <p:nvPr/>
            </p:nvSpPr>
            <p:spPr>
              <a:xfrm>
                <a:off x="6366934" y="3744799"/>
                <a:ext cx="5418666" cy="268419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Mensch als Element eines </a:t>
                </a:r>
                <a:br>
                  <a:rPr lang="de-DE" sz="2400" dirty="0"/>
                </a:br>
                <a:r>
                  <a:rPr lang="de-CH" sz="2400" dirty="0"/>
                  <a:t>mehrdimensionalen Bezugssystems.</a:t>
                </a:r>
                <a:br>
                  <a:rPr lang="de-DE" sz="2400" dirty="0"/>
                </a:br>
                <a:r>
                  <a:rPr lang="de-DE" sz="2400" dirty="0"/>
                  <a:t>Kann nur als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de-DE" sz="2400" dirty="0"/>
                  <a:t>-Zahl beschrieben werden.</a:t>
                </a:r>
                <a:br>
                  <a:rPr lang="de-DE" sz="2400" dirty="0"/>
                </a:br>
                <a:r>
                  <a:rPr lang="de-DE" sz="2400" dirty="0"/>
                  <a:t>Dabei kann </a:t>
                </a:r>
                <a14:m>
                  <m:oMath xmlns:m="http://schemas.openxmlformats.org/officeDocument/2006/math"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400" dirty="0"/>
                  <a:t> auf eine Raum- und</a:t>
                </a:r>
                <a:br>
                  <a:rPr lang="de-DE" sz="2400" dirty="0"/>
                </a:br>
                <a14:m>
                  <m:oMath xmlns:m="http://schemas.openxmlformats.org/officeDocument/2006/math"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sz="2400" dirty="0"/>
                  <a:t> auf eine Zeitdimension </a:t>
                </a:r>
                <a:r>
                  <a:rPr lang="de-DE" sz="2400" dirty="0">
                    <a:solidFill>
                      <a:srgbClr val="FF0000"/>
                    </a:solidFill>
                  </a:rPr>
                  <a:t>skaliert</a:t>
                </a:r>
                <a:r>
                  <a:rPr lang="de-DE" sz="2400" dirty="0"/>
                  <a:t> werden. 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03B37F95-1580-697E-D5C4-9F82EB4BF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934" y="3744799"/>
                <a:ext cx="5418666" cy="2684196"/>
              </a:xfrm>
              <a:prstGeom prst="rect">
                <a:avLst/>
              </a:prstGeom>
              <a:blipFill>
                <a:blip r:embed="rId5"/>
                <a:stretch>
                  <a:fillRect l="-1874" t="-1878" r="-1405" b="-42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532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3A5BA-A8E8-C53F-2CEC-91731C882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ige Legende 4">
            <a:extLst>
              <a:ext uri="{FF2B5EF4-FFF2-40B4-BE49-F238E27FC236}">
                <a16:creationId xmlns:a16="http://schemas.microsoft.com/office/drawing/2014/main" id="{BB9932A2-CD99-F9DF-8896-7C264BB382EF}"/>
              </a:ext>
            </a:extLst>
          </p:cNvPr>
          <p:cNvSpPr/>
          <p:nvPr/>
        </p:nvSpPr>
        <p:spPr>
          <a:xfrm>
            <a:off x="539476" y="216332"/>
            <a:ext cx="11263057" cy="1092874"/>
          </a:xfrm>
          <a:prstGeom prst="wedgeRectCallout">
            <a:avLst>
              <a:gd name="adj1" fmla="val -13462"/>
              <a:gd name="adj2" fmla="val 47914"/>
            </a:avLst>
          </a:prstGeom>
          <a:gradFill flip="none" rotWithShape="1">
            <a:gsLst>
              <a:gs pos="22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84000">
                <a:schemeClr val="bg2">
                  <a:shade val="96000"/>
                  <a:satMod val="120000"/>
                  <a:lumMod val="9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i="1" dirty="0"/>
              <a:t>Computer vs. Mensch</a:t>
            </a:r>
          </a:p>
        </p:txBody>
      </p:sp>
      <p:pic>
        <p:nvPicPr>
          <p:cNvPr id="2" name="Grafik 1" descr="Ein Bild, das Text, Screenshot, Schrift, Design enthält.&#10;&#10;KI-generierte Inhalte können fehlerhaft sein.">
            <a:extLst>
              <a:ext uri="{FF2B5EF4-FFF2-40B4-BE49-F238E27FC236}">
                <a16:creationId xmlns:a16="http://schemas.microsoft.com/office/drawing/2014/main" id="{77C1E8D0-29E7-80E6-3A33-8E6F14B56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81" y="1544563"/>
            <a:ext cx="2406924" cy="160461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190BFF2-82CA-6D35-F5E1-52CA7B044649}"/>
              </a:ext>
            </a:extLst>
          </p:cNvPr>
          <p:cNvSpPr txBox="1"/>
          <p:nvPr/>
        </p:nvSpPr>
        <p:spPr>
          <a:xfrm>
            <a:off x="3177046" y="1505568"/>
            <a:ext cx="8388168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CH" sz="2400" dirty="0"/>
              <a:t>Menschen können lineare (1D-) Zusammenhänge gut </a:t>
            </a:r>
            <a:br>
              <a:rPr lang="de-CH" sz="2400" dirty="0"/>
            </a:br>
            <a:r>
              <a:rPr lang="de-CH" sz="2400" dirty="0"/>
              <a:t>nachvollziehen (triviale Vorstellung)</a:t>
            </a:r>
            <a:br>
              <a:rPr lang="de-CH" sz="2400" dirty="0"/>
            </a:br>
            <a:r>
              <a:rPr lang="de-CH" sz="2400" dirty="0"/>
              <a:t>Komplexe (mehrdimensionale) Systeme sind abstrakt.</a:t>
            </a:r>
            <a:endParaRPr lang="de-DE" sz="2400" dirty="0"/>
          </a:p>
        </p:txBody>
      </p:sp>
      <p:pic>
        <p:nvPicPr>
          <p:cNvPr id="12" name="Grafik 11" descr="Ein Bild, das Screenshot, Farbigkeit, Blau, Majorelle Blue enthält.&#10;&#10;KI-generierte Inhalte können fehlerhaft sein.">
            <a:extLst>
              <a:ext uri="{FF2B5EF4-FFF2-40B4-BE49-F238E27FC236}">
                <a16:creationId xmlns:a16="http://schemas.microsoft.com/office/drawing/2014/main" id="{7C3E3058-91C3-F502-B6F8-0B672BF10A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582"/>
          <a:stretch/>
        </p:blipFill>
        <p:spPr>
          <a:xfrm>
            <a:off x="3970613" y="3101971"/>
            <a:ext cx="2751287" cy="1830580"/>
          </a:xfrm>
          <a:prstGeom prst="rect">
            <a:avLst/>
          </a:prstGeom>
        </p:spPr>
      </p:pic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A93B8416-7441-88DF-ECAE-E87DD8C58F52}"/>
              </a:ext>
            </a:extLst>
          </p:cNvPr>
          <p:cNvCxnSpPr>
            <a:cxnSpLocks/>
          </p:cNvCxnSpPr>
          <p:nvPr/>
        </p:nvCxnSpPr>
        <p:spPr>
          <a:xfrm flipV="1">
            <a:off x="4402667" y="3995155"/>
            <a:ext cx="814437" cy="789163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hteckige Legende 20">
                <a:extLst>
                  <a:ext uri="{FF2B5EF4-FFF2-40B4-BE49-F238E27FC236}">
                    <a16:creationId xmlns:a16="http://schemas.microsoft.com/office/drawing/2014/main" id="{DC8C2FDA-903A-4F03-F496-DD85A46AF188}"/>
                  </a:ext>
                </a:extLst>
              </p:cNvPr>
              <p:cNvSpPr/>
              <p:nvPr/>
            </p:nvSpPr>
            <p:spPr>
              <a:xfrm>
                <a:off x="539476" y="3149179"/>
                <a:ext cx="2431129" cy="521188"/>
              </a:xfrm>
              <a:prstGeom prst="wedgeRectCallout">
                <a:avLst>
                  <a:gd name="adj1" fmla="val 120613"/>
                  <a:gd name="adj2" fmla="val 224940"/>
                </a:avLst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𝐷𝑖𝑎𝑔𝑜𝑛𝑎𝑙𝑒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Rechteckige Legende 20">
                <a:extLst>
                  <a:ext uri="{FF2B5EF4-FFF2-40B4-BE49-F238E27FC236}">
                    <a16:creationId xmlns:a16="http://schemas.microsoft.com/office/drawing/2014/main" id="{DC8C2FDA-903A-4F03-F496-DD85A46AF1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76" y="3149179"/>
                <a:ext cx="2431129" cy="521188"/>
              </a:xfrm>
              <a:prstGeom prst="wedgeRectCallout">
                <a:avLst>
                  <a:gd name="adj1" fmla="val 120613"/>
                  <a:gd name="adj2" fmla="val 224940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feld 24">
            <a:extLst>
              <a:ext uri="{FF2B5EF4-FFF2-40B4-BE49-F238E27FC236}">
                <a16:creationId xmlns:a16="http://schemas.microsoft.com/office/drawing/2014/main" id="{5013C3DC-44AD-B98F-0146-45D44DA016B7}"/>
              </a:ext>
            </a:extLst>
          </p:cNvPr>
          <p:cNvSpPr txBox="1"/>
          <p:nvPr/>
        </p:nvSpPr>
        <p:spPr>
          <a:xfrm>
            <a:off x="398972" y="4444538"/>
            <a:ext cx="3368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Informatik (binäre Zahlen)</a:t>
            </a:r>
            <a:br>
              <a:rPr lang="de-DE" sz="2000" dirty="0"/>
            </a:br>
            <a:r>
              <a:rPr lang="de-DE" sz="2000" dirty="0"/>
              <a:t>(Ingenieurwesen)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5B55433-B8EB-BB60-F379-8617C6431453}"/>
              </a:ext>
            </a:extLst>
          </p:cNvPr>
          <p:cNvSpPr txBox="1"/>
          <p:nvPr/>
        </p:nvSpPr>
        <p:spPr>
          <a:xfrm>
            <a:off x="398972" y="5435529"/>
            <a:ext cx="3116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Informationstheorie</a:t>
            </a:r>
            <a:br>
              <a:rPr lang="de-DE" sz="2000" dirty="0"/>
            </a:br>
            <a:r>
              <a:rPr lang="de-DE" sz="2000" dirty="0"/>
              <a:t>(Mathematik; Shannon)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B8A8386-4637-D215-9C1A-B9875119AA8A}"/>
              </a:ext>
            </a:extLst>
          </p:cNvPr>
          <p:cNvSpPr txBox="1"/>
          <p:nvPr/>
        </p:nvSpPr>
        <p:spPr>
          <a:xfrm>
            <a:off x="3881096" y="5435529"/>
            <a:ext cx="30219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Topologie</a:t>
            </a:r>
            <a:br>
              <a:rPr lang="de-DE" sz="2000" dirty="0"/>
            </a:br>
            <a:r>
              <a:rPr lang="de-DE" sz="2000" dirty="0"/>
              <a:t>- endliche Objekte</a:t>
            </a:r>
            <a:br>
              <a:rPr lang="de-DE" sz="2000" dirty="0"/>
            </a:br>
            <a:r>
              <a:rPr lang="de-DE" sz="2000" dirty="0"/>
              <a:t>- Dimension = Richtung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F2E9197-3F32-7EBF-CC19-FEC8DFEE9402}"/>
              </a:ext>
            </a:extLst>
          </p:cNvPr>
          <p:cNvSpPr txBox="1"/>
          <p:nvPr/>
        </p:nvSpPr>
        <p:spPr>
          <a:xfrm>
            <a:off x="7371130" y="5435530"/>
            <a:ext cx="4685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Zahlentheorie, Irrationalität Gruppentheorie  (inverse Elemente) Gefühle, Soziologie, </a:t>
            </a:r>
            <a:r>
              <a:rPr lang="de-DE" sz="2000" b="1" dirty="0"/>
              <a:t>Philosophie</a:t>
            </a:r>
            <a:endParaRPr lang="de-DE" sz="20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F2FC624-C773-64D9-E47E-44DC4D172A37}"/>
              </a:ext>
            </a:extLst>
          </p:cNvPr>
          <p:cNvSpPr/>
          <p:nvPr/>
        </p:nvSpPr>
        <p:spPr>
          <a:xfrm>
            <a:off x="5951471" y="3635569"/>
            <a:ext cx="169334" cy="133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4D26CF0-AD55-7D12-C1FF-57E1D76D5537}"/>
              </a:ext>
            </a:extLst>
          </p:cNvPr>
          <p:cNvSpPr/>
          <p:nvPr/>
        </p:nvSpPr>
        <p:spPr>
          <a:xfrm>
            <a:off x="6865875" y="3347704"/>
            <a:ext cx="169334" cy="133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EDB29459-F249-C30B-D54C-47EE85C4D801}"/>
              </a:ext>
            </a:extLst>
          </p:cNvPr>
          <p:cNvCxnSpPr>
            <a:cxnSpLocks/>
          </p:cNvCxnSpPr>
          <p:nvPr/>
        </p:nvCxnSpPr>
        <p:spPr>
          <a:xfrm flipV="1">
            <a:off x="5346256" y="3101971"/>
            <a:ext cx="814437" cy="789163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8C6F53B0-4274-53E8-4AAD-488537CA5C18}"/>
              </a:ext>
            </a:extLst>
          </p:cNvPr>
          <p:cNvSpPr/>
          <p:nvPr/>
        </p:nvSpPr>
        <p:spPr>
          <a:xfrm>
            <a:off x="5240273" y="3906501"/>
            <a:ext cx="122916" cy="122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66DB9F3-B13D-FBA5-0822-74215128A5E2}"/>
              </a:ext>
            </a:extLst>
          </p:cNvPr>
          <p:cNvSpPr/>
          <p:nvPr/>
        </p:nvSpPr>
        <p:spPr>
          <a:xfrm>
            <a:off x="4444408" y="4634632"/>
            <a:ext cx="122916" cy="122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EDB37261-48B1-F947-3E8F-5608DD0AF1F7}"/>
              </a:ext>
            </a:extLst>
          </p:cNvPr>
          <p:cNvCxnSpPr>
            <a:cxnSpLocks/>
          </p:cNvCxnSpPr>
          <p:nvPr/>
        </p:nvCxnSpPr>
        <p:spPr>
          <a:xfrm flipV="1">
            <a:off x="5392087" y="3274924"/>
            <a:ext cx="1979043" cy="6497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Ein Bild, das Kugel enthält.&#10;&#10;KI-generierte Inhalte können fehlerhaft sein.">
            <a:extLst>
              <a:ext uri="{FF2B5EF4-FFF2-40B4-BE49-F238E27FC236}">
                <a16:creationId xmlns:a16="http://schemas.microsoft.com/office/drawing/2014/main" id="{DFA52FCA-D52F-43C4-71B5-DCC2C0D784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3230" y="3113731"/>
            <a:ext cx="2751287" cy="18305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hteckige Legende 21">
                <a:extLst>
                  <a:ext uri="{FF2B5EF4-FFF2-40B4-BE49-F238E27FC236}">
                    <a16:creationId xmlns:a16="http://schemas.microsoft.com/office/drawing/2014/main" id="{C7036B2C-C239-9265-CEF4-0CB2AC55ADB2}"/>
                  </a:ext>
                </a:extLst>
              </p:cNvPr>
              <p:cNvSpPr/>
              <p:nvPr/>
            </p:nvSpPr>
            <p:spPr>
              <a:xfrm>
                <a:off x="7473231" y="4749120"/>
                <a:ext cx="2751287" cy="521188"/>
              </a:xfrm>
              <a:prstGeom prst="wedgeRectCallout">
                <a:avLst>
                  <a:gd name="adj1" fmla="val -94531"/>
                  <a:gd name="adj2" fmla="val -84613"/>
                </a:avLst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𝑆𝑦𝑠𝑡𝑒𝑚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𝑘𝑜𝑚𝑝𝑙𝑒𝑥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2" name="Rechteckige Legende 21">
                <a:extLst>
                  <a:ext uri="{FF2B5EF4-FFF2-40B4-BE49-F238E27FC236}">
                    <a16:creationId xmlns:a16="http://schemas.microsoft.com/office/drawing/2014/main" id="{C7036B2C-C239-9265-CEF4-0CB2AC55AD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231" y="4749120"/>
                <a:ext cx="2751287" cy="521188"/>
              </a:xfrm>
              <a:prstGeom prst="wedgeRectCallout">
                <a:avLst>
                  <a:gd name="adj1" fmla="val -94531"/>
                  <a:gd name="adj2" fmla="val -84613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40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ige Legende 3">
            <a:extLst>
              <a:ext uri="{FF2B5EF4-FFF2-40B4-BE49-F238E27FC236}">
                <a16:creationId xmlns:a16="http://schemas.microsoft.com/office/drawing/2014/main" id="{B1551004-45E8-46D7-BE2E-9EAB40973F14}"/>
              </a:ext>
            </a:extLst>
          </p:cNvPr>
          <p:cNvSpPr/>
          <p:nvPr/>
        </p:nvSpPr>
        <p:spPr>
          <a:xfrm>
            <a:off x="539476" y="216332"/>
            <a:ext cx="11263057" cy="1092874"/>
          </a:xfrm>
          <a:prstGeom prst="wedgeRectCallout">
            <a:avLst>
              <a:gd name="adj1" fmla="val -13462"/>
              <a:gd name="adj2" fmla="val 47914"/>
            </a:avLst>
          </a:prstGeom>
          <a:gradFill flip="none" rotWithShape="1">
            <a:gsLst>
              <a:gs pos="22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84000">
                <a:schemeClr val="bg2">
                  <a:shade val="96000"/>
                  <a:satMod val="120000"/>
                  <a:lumMod val="9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i="1" dirty="0"/>
              <a:t> Vereinfachungen (Gewohnheiten) sind oft Ursache von fatalen Fehlern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1D93C235-F365-96DE-FD56-C0AE58F1055F}"/>
                  </a:ext>
                </a:extLst>
              </p:cNvPr>
              <p:cNvSpPr txBox="1"/>
              <p:nvPr/>
            </p:nvSpPr>
            <p:spPr>
              <a:xfrm>
                <a:off x="562783" y="1678649"/>
                <a:ext cx="11239751" cy="1750351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CH" sz="2400" dirty="0"/>
                  <a:t>Eine Zahl ist eine abstrakte Darstellung einer Realität.</a:t>
                </a:r>
                <a:br>
                  <a:rPr lang="de-CH" sz="2400" dirty="0"/>
                </a:br>
                <a:br>
                  <a:rPr lang="de-CH" sz="2400" dirty="0"/>
                </a:br>
                <a:r>
                  <a:rPr lang="de-CH" sz="2400" dirty="0"/>
                  <a:t>Ordnet man einer Zahl eine Dimension zu, betreibt man Physik (</a:t>
                </a:r>
                <a14:m>
                  <m:oMath xmlns:m="http://schemas.openxmlformats.org/officeDocument/2006/math"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CH" sz="2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de-CH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CH" sz="2400" b="0" i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br>
                  <a:rPr lang="de-CH" sz="2400" dirty="0"/>
                </a:br>
                <a:r>
                  <a:rPr lang="de-CH" sz="2400" dirty="0"/>
                  <a:t>Geschwindigkeitsvektor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CH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de-CH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CH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de-CH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r>
                  <a:rPr lang="de-CH" sz="2400" dirty="0"/>
                  <a:t> oder eine Winkelgeschwindigkeit </a:t>
                </a:r>
                <a14:m>
                  <m:oMath xmlns:m="http://schemas.openxmlformats.org/officeDocument/2006/math">
                    <m:r>
                      <a:rPr lang="de-CH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de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de-CH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CH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CH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CH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endParaRPr lang="de-CH" sz="2400" dirty="0"/>
              </a:p>
            </p:txBody>
          </p:sp>
        </mc:Choice>
        <mc:Fallback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1D93C235-F365-96DE-FD56-C0AE58F10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3" y="1678649"/>
                <a:ext cx="11239751" cy="1750351"/>
              </a:xfrm>
              <a:prstGeom prst="rect">
                <a:avLst/>
              </a:prstGeom>
              <a:blipFill>
                <a:blip r:embed="rId2"/>
                <a:stretch>
                  <a:fillRect l="-903" t="-2878" b="-7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81BED66-420B-BAC5-9CD5-C34CED2461F7}"/>
                  </a:ext>
                </a:extLst>
              </p:cNvPr>
              <p:cNvSpPr txBox="1"/>
              <p:nvPr/>
            </p:nvSpPr>
            <p:spPr>
              <a:xfrm>
                <a:off x="562783" y="3600276"/>
                <a:ext cx="11239750" cy="25601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CH" sz="2400" b="1" dirty="0"/>
                  <a:t>Praxisbeispiel:  </a:t>
                </a:r>
                <a:r>
                  <a:rPr lang="de-CH" sz="2400" dirty="0"/>
                  <a:t>Typische Programmierfehler: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CH" sz="2400" dirty="0"/>
                  <a:t>Definition von einem Strich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de-CH" sz="2400" dirty="0"/>
                  <a:t> =1=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CH" sz="2400" dirty="0"/>
                  <a:t>).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CH" sz="2400" dirty="0"/>
                  <a:t>Eine Tangentialgeschwindigkeit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CH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30 </m:t>
                        </m:r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de-CH" sz="2400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de-CH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CH" sz="2400" dirty="0"/>
                  <a:t> muss als skalierter Referenzwert</a:t>
                </a:r>
                <a:r>
                  <a:rPr lang="de-CH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de-CH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CH" sz="2400" dirty="0"/>
                  <a:t> in eine Tabelle übertragen werden. Setzt der Programmierer für den Nenner 30’000 ein, programmiert er eine Tangentialgeschwindigkeit von mehr als 180 km/h (</a:t>
                </a:r>
                <a:r>
                  <a:rPr lang="de-CH" sz="2400" dirty="0">
                    <a:solidFill>
                      <a:srgbClr val="FF000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de-CH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de-CH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30 </m:t>
                    </m:r>
                    <m:r>
                      <a:rPr lang="de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  <m:r>
                      <a:rPr lang="de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de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de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CH" sz="2400" dirty="0"/>
              </a:p>
            </p:txBody>
          </p:sp>
        </mc:Choice>
        <mc:Fallback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81BED66-420B-BAC5-9CD5-C34CED246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3" y="3600276"/>
                <a:ext cx="11239750" cy="2560124"/>
              </a:xfrm>
              <a:prstGeom prst="rect">
                <a:avLst/>
              </a:prstGeom>
              <a:blipFill>
                <a:blip r:embed="rId3"/>
                <a:stretch>
                  <a:fillRect l="-903" t="-2463" r="-677" b="-4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>
            <a:extLst>
              <a:ext uri="{FF2B5EF4-FFF2-40B4-BE49-F238E27FC236}">
                <a16:creationId xmlns:a16="http://schemas.microsoft.com/office/drawing/2014/main" id="{2A30D1B1-1F53-E9E3-EA22-C3628E4FE851}"/>
              </a:ext>
            </a:extLst>
          </p:cNvPr>
          <p:cNvSpPr/>
          <p:nvPr/>
        </p:nvSpPr>
        <p:spPr>
          <a:xfrm flipV="1">
            <a:off x="6877878" y="4194313"/>
            <a:ext cx="4527090" cy="129209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257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9D970-9E84-F6CC-164D-7A691FF16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chrift, Design enthält.&#10;&#10;KI-generierte Inhalte können fehlerhaft sein.">
            <a:extLst>
              <a:ext uri="{FF2B5EF4-FFF2-40B4-BE49-F238E27FC236}">
                <a16:creationId xmlns:a16="http://schemas.microsoft.com/office/drawing/2014/main" id="{2355B1BB-4A85-F1D8-1A5A-B1BFE5CCC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81" y="1310711"/>
            <a:ext cx="2757702" cy="1838468"/>
          </a:xfrm>
          <a:prstGeom prst="rect">
            <a:avLst/>
          </a:prstGeom>
        </p:spPr>
      </p:pic>
      <p:pic>
        <p:nvPicPr>
          <p:cNvPr id="12" name="Grafik 11" descr="Ein Bild, das Screenshot, Farbigkeit, Blau, Majorelle Blue enthält.&#10;&#10;KI-generierte Inhalte können fehlerhaft sein.">
            <a:extLst>
              <a:ext uri="{FF2B5EF4-FFF2-40B4-BE49-F238E27FC236}">
                <a16:creationId xmlns:a16="http://schemas.microsoft.com/office/drawing/2014/main" id="{E604E86B-B957-AFF0-C799-7FAE87BA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582"/>
          <a:stretch/>
        </p:blipFill>
        <p:spPr>
          <a:xfrm>
            <a:off x="4261487" y="2513710"/>
            <a:ext cx="2751287" cy="1830580"/>
          </a:xfrm>
          <a:prstGeom prst="rect">
            <a:avLst/>
          </a:prstGeom>
        </p:spPr>
      </p:pic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9618AD54-13C3-1EA4-8CB5-FAE62715C874}"/>
              </a:ext>
            </a:extLst>
          </p:cNvPr>
          <p:cNvCxnSpPr>
            <a:cxnSpLocks/>
          </p:cNvCxnSpPr>
          <p:nvPr/>
        </p:nvCxnSpPr>
        <p:spPr>
          <a:xfrm flipV="1">
            <a:off x="4693541" y="3406894"/>
            <a:ext cx="814437" cy="789163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B5308FC-7928-4B27-4C5E-8A51274D2277}"/>
              </a:ext>
            </a:extLst>
          </p:cNvPr>
          <p:cNvSpPr/>
          <p:nvPr/>
        </p:nvSpPr>
        <p:spPr>
          <a:xfrm>
            <a:off x="6242345" y="3047308"/>
            <a:ext cx="169334" cy="133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1C8A346-AF1F-D35D-A9B4-2EF03D17731B}"/>
              </a:ext>
            </a:extLst>
          </p:cNvPr>
          <p:cNvSpPr/>
          <p:nvPr/>
        </p:nvSpPr>
        <p:spPr>
          <a:xfrm>
            <a:off x="7156749" y="2759443"/>
            <a:ext cx="169334" cy="1337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9CC7E3DF-1699-BD05-5AE6-D09AE0A0638A}"/>
              </a:ext>
            </a:extLst>
          </p:cNvPr>
          <p:cNvCxnSpPr>
            <a:cxnSpLocks/>
          </p:cNvCxnSpPr>
          <p:nvPr/>
        </p:nvCxnSpPr>
        <p:spPr>
          <a:xfrm flipV="1">
            <a:off x="5637130" y="2513710"/>
            <a:ext cx="814437" cy="789163"/>
          </a:xfrm>
          <a:prstGeom prst="line">
            <a:avLst/>
          </a:prstGeom>
          <a:ln w="47625">
            <a:solidFill>
              <a:schemeClr val="tx1"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9D3A84D9-726C-6292-1400-B3081E86FBA7}"/>
              </a:ext>
            </a:extLst>
          </p:cNvPr>
          <p:cNvSpPr/>
          <p:nvPr/>
        </p:nvSpPr>
        <p:spPr>
          <a:xfrm>
            <a:off x="5531147" y="3318240"/>
            <a:ext cx="122916" cy="122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7AD66E-433D-B9A3-FABA-AFA35BC4D217}"/>
              </a:ext>
            </a:extLst>
          </p:cNvPr>
          <p:cNvSpPr/>
          <p:nvPr/>
        </p:nvSpPr>
        <p:spPr>
          <a:xfrm>
            <a:off x="4735282" y="4046371"/>
            <a:ext cx="122916" cy="1225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1A795E83-AF13-6340-CEF9-D7A865FDA21E}"/>
              </a:ext>
            </a:extLst>
          </p:cNvPr>
          <p:cNvCxnSpPr>
            <a:cxnSpLocks/>
          </p:cNvCxnSpPr>
          <p:nvPr/>
        </p:nvCxnSpPr>
        <p:spPr>
          <a:xfrm flipV="1">
            <a:off x="5682961" y="2686663"/>
            <a:ext cx="1979043" cy="6497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Ein Bild, das Kugel enthält.&#10;&#10;KI-generierte Inhalte können fehlerhaft sein.">
            <a:extLst>
              <a:ext uri="{FF2B5EF4-FFF2-40B4-BE49-F238E27FC236}">
                <a16:creationId xmlns:a16="http://schemas.microsoft.com/office/drawing/2014/main" id="{194F1E50-8CB6-3D13-EE14-757250006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514" y="3514706"/>
            <a:ext cx="3177634" cy="2114252"/>
          </a:xfrm>
          <a:prstGeom prst="rect">
            <a:avLst/>
          </a:prstGeom>
        </p:spPr>
      </p:pic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BBD82072-AEE6-55FC-CA7E-6ED81E601B6A}"/>
              </a:ext>
            </a:extLst>
          </p:cNvPr>
          <p:cNvCxnSpPr>
            <a:cxnSpLocks/>
          </p:cNvCxnSpPr>
          <p:nvPr/>
        </p:nvCxnSpPr>
        <p:spPr>
          <a:xfrm flipV="1">
            <a:off x="3497875" y="3396580"/>
            <a:ext cx="1979043" cy="6497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5D9B4440-EFF9-10D5-C99A-77DAAA9FD148}"/>
              </a:ext>
            </a:extLst>
          </p:cNvPr>
          <p:cNvSpPr txBox="1"/>
          <p:nvPr/>
        </p:nvSpPr>
        <p:spPr>
          <a:xfrm rot="20462717">
            <a:off x="2389318" y="3985296"/>
            <a:ext cx="1521570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de-DE" sz="2000" dirty="0"/>
              <a:t>Primzahlen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hteckige Legende 10">
                <a:extLst>
                  <a:ext uri="{FF2B5EF4-FFF2-40B4-BE49-F238E27FC236}">
                    <a16:creationId xmlns:a16="http://schemas.microsoft.com/office/drawing/2014/main" id="{F5FA010C-3807-7C1D-1F86-B7F32ECE9E5C}"/>
                  </a:ext>
                </a:extLst>
              </p:cNvPr>
              <p:cNvSpPr/>
              <p:nvPr/>
            </p:nvSpPr>
            <p:spPr>
              <a:xfrm>
                <a:off x="7116993" y="1453650"/>
                <a:ext cx="1263182" cy="450352"/>
              </a:xfrm>
              <a:prstGeom prst="wedgeRectCallout">
                <a:avLst>
                  <a:gd name="adj1" fmla="val -40586"/>
                  <a:gd name="adj2" fmla="val 21004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 ?</a:t>
                </a:r>
              </a:p>
            </p:txBody>
          </p:sp>
        </mc:Choice>
        <mc:Fallback>
          <p:sp>
            <p:nvSpPr>
              <p:cNvPr id="11" name="Rechteckige Legende 10">
                <a:extLst>
                  <a:ext uri="{FF2B5EF4-FFF2-40B4-BE49-F238E27FC236}">
                    <a16:creationId xmlns:a16="http://schemas.microsoft.com/office/drawing/2014/main" id="{F5FA010C-3807-7C1D-1F86-B7F32ECE9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993" y="1453650"/>
                <a:ext cx="1263182" cy="450352"/>
              </a:xfrm>
              <a:prstGeom prst="wedgeRectCallout">
                <a:avLst>
                  <a:gd name="adj1" fmla="val -40586"/>
                  <a:gd name="adj2" fmla="val 210040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08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94239-085C-0A04-E0BF-944F1ED29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eck 37">
            <a:extLst>
              <a:ext uri="{FF2B5EF4-FFF2-40B4-BE49-F238E27FC236}">
                <a16:creationId xmlns:a16="http://schemas.microsoft.com/office/drawing/2014/main" id="{E9ACE971-FAF0-4748-4E0A-FD1591D83FE0}"/>
              </a:ext>
            </a:extLst>
          </p:cNvPr>
          <p:cNvSpPr/>
          <p:nvPr/>
        </p:nvSpPr>
        <p:spPr>
          <a:xfrm>
            <a:off x="-18528" y="0"/>
            <a:ext cx="2721457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 descr="Ein Bild, das Text, Screenshot, Schloss, Metallwaren enthält.&#10;&#10;KI-generierte Inhalte können fehlerhaft sein.">
            <a:extLst>
              <a:ext uri="{FF2B5EF4-FFF2-40B4-BE49-F238E27FC236}">
                <a16:creationId xmlns:a16="http://schemas.microsoft.com/office/drawing/2014/main" id="{DB20EF18-1AA7-E013-6A45-7210FF3FB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114" y="4779393"/>
            <a:ext cx="2701479" cy="1910802"/>
          </a:xfrm>
          <a:prstGeom prst="rect">
            <a:avLst/>
          </a:prstGeom>
        </p:spPr>
      </p:pic>
      <p:pic>
        <p:nvPicPr>
          <p:cNvPr id="29" name="Grafik 28" descr="Ein Bild, das Auto, Autoteile, Motorfahrzeug, Autoradio enthält.&#10;&#10;KI-generierte Inhalte können fehlerhaft sein.">
            <a:extLst>
              <a:ext uri="{FF2B5EF4-FFF2-40B4-BE49-F238E27FC236}">
                <a16:creationId xmlns:a16="http://schemas.microsoft.com/office/drawing/2014/main" id="{3100D9EA-4102-6518-3281-7178072A9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153" y="2732145"/>
            <a:ext cx="3255440" cy="1910801"/>
          </a:xfrm>
          <a:prstGeom prst="rect">
            <a:avLst/>
          </a:prstGeom>
        </p:spPr>
      </p:pic>
      <p:pic>
        <p:nvPicPr>
          <p:cNvPr id="4" name="Grafik 3" descr="Ein Bild, das Box, Behälter, Im Haus enthält.&#10;&#10;KI-generierte Inhalte können fehlerhaft sein.">
            <a:extLst>
              <a:ext uri="{FF2B5EF4-FFF2-40B4-BE49-F238E27FC236}">
                <a16:creationId xmlns:a16="http://schemas.microsoft.com/office/drawing/2014/main" id="{8E01F1F0-791E-7650-AAFB-808576305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30" y="515159"/>
            <a:ext cx="1335230" cy="1685378"/>
          </a:xfrm>
          <a:prstGeom prst="rect">
            <a:avLst/>
          </a:prstGeom>
        </p:spPr>
      </p:pic>
      <p:pic>
        <p:nvPicPr>
          <p:cNvPr id="15" name="Grafik 14" descr="Ein Bild, das Transport, Fahrzeug, Landfahrzeug, Rad enthält.&#10;&#10;KI-generierte Inhalte können fehlerhaft sein.">
            <a:extLst>
              <a:ext uri="{FF2B5EF4-FFF2-40B4-BE49-F238E27FC236}">
                <a16:creationId xmlns:a16="http://schemas.microsoft.com/office/drawing/2014/main" id="{7AE07D0F-3D92-7111-4C71-D2918D5F5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887" y="2805094"/>
            <a:ext cx="1921916" cy="1247811"/>
          </a:xfrm>
          <a:prstGeom prst="rect">
            <a:avLst/>
          </a:prstGeom>
        </p:spPr>
      </p:pic>
      <p:pic>
        <p:nvPicPr>
          <p:cNvPr id="10" name="Grafik 9" descr="Ein Bild, das Im Haus, Computermonitor, Text, Computer enthält.&#10;&#10;KI-generierte Inhalte können fehlerhaft sein.">
            <a:extLst>
              <a:ext uri="{FF2B5EF4-FFF2-40B4-BE49-F238E27FC236}">
                <a16:creationId xmlns:a16="http://schemas.microsoft.com/office/drawing/2014/main" id="{1D1C53C5-92FB-6E60-B74D-0E4BA488EB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5577" y="2723644"/>
            <a:ext cx="3107890" cy="2576489"/>
          </a:xfrm>
          <a:prstGeom prst="rect">
            <a:avLst/>
          </a:prstGeom>
        </p:spPr>
      </p:pic>
      <p:pic>
        <p:nvPicPr>
          <p:cNvPr id="8" name="Grafik 7" descr="Ein Bild, das Kleidung, Person, Mann, Cockpit enthält.&#10;&#10;KI-generierte Inhalte können fehlerhaft sein.">
            <a:extLst>
              <a:ext uri="{FF2B5EF4-FFF2-40B4-BE49-F238E27FC236}">
                <a16:creationId xmlns:a16="http://schemas.microsoft.com/office/drawing/2014/main" id="{DAEF3D6B-93D0-6BFF-6C19-FABC22BD0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5577" y="5056225"/>
            <a:ext cx="3632200" cy="1633970"/>
          </a:xfrm>
          <a:prstGeom prst="rect">
            <a:avLst/>
          </a:prstGeom>
        </p:spPr>
      </p:pic>
      <p:pic>
        <p:nvPicPr>
          <p:cNvPr id="3" name="Grafik 2" descr="Ein Bild, das Röntgenfilm, medizinische Bildgebung, Radiologie, monochrom enthält.&#10;&#10;KI-generierte Inhalte können fehlerhaft sein.">
            <a:extLst>
              <a:ext uri="{FF2B5EF4-FFF2-40B4-BE49-F238E27FC236}">
                <a16:creationId xmlns:a16="http://schemas.microsoft.com/office/drawing/2014/main" id="{BE4D8D6D-25DB-0123-28BC-AEFCEA293F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1543" y="343077"/>
            <a:ext cx="1962873" cy="2217170"/>
          </a:xfrm>
          <a:prstGeom prst="rect">
            <a:avLst/>
          </a:prstGeom>
        </p:spPr>
      </p:pic>
      <p:pic>
        <p:nvPicPr>
          <p:cNvPr id="21" name="Grafik 20" descr="Ein Bild, das medizinische Bildgebung, Radiologie, Röntgenfilm, medizinisches Bildgebungsverfahren enthält.&#10;&#10;KI-generierte Inhalte können fehlerhaft sein.">
            <a:extLst>
              <a:ext uri="{FF2B5EF4-FFF2-40B4-BE49-F238E27FC236}">
                <a16:creationId xmlns:a16="http://schemas.microsoft.com/office/drawing/2014/main" id="{BAC1779B-8A98-5E79-76E9-F5932E237B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2047" y="326280"/>
            <a:ext cx="2082800" cy="2217170"/>
          </a:xfrm>
          <a:prstGeom prst="rect">
            <a:avLst/>
          </a:prstGeom>
        </p:spPr>
      </p:pic>
      <p:pic>
        <p:nvPicPr>
          <p:cNvPr id="23" name="Grafik 22" descr="Ein Bild, das Röntgenfilm, medizinische Bildgebung, Röntgenstrahlung, Radiologie enthält.&#10;&#10;KI-generierte Inhalte können fehlerhaft sein.">
            <a:extLst>
              <a:ext uri="{FF2B5EF4-FFF2-40B4-BE49-F238E27FC236}">
                <a16:creationId xmlns:a16="http://schemas.microsoft.com/office/drawing/2014/main" id="{C05729AF-5E78-791B-BEC1-3519BDCA47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9535" y="343077"/>
            <a:ext cx="2192939" cy="2217170"/>
          </a:xfrm>
          <a:prstGeom prst="rect">
            <a:avLst/>
          </a:prstGeom>
        </p:spPr>
      </p:pic>
      <p:sp>
        <p:nvSpPr>
          <p:cNvPr id="24" name="Geschweifte Klammer links 23">
            <a:extLst>
              <a:ext uri="{FF2B5EF4-FFF2-40B4-BE49-F238E27FC236}">
                <a16:creationId xmlns:a16="http://schemas.microsoft.com/office/drawing/2014/main" id="{6123894D-F96D-2994-28AF-810F60D5FF4C}"/>
              </a:ext>
            </a:extLst>
          </p:cNvPr>
          <p:cNvSpPr/>
          <p:nvPr/>
        </p:nvSpPr>
        <p:spPr>
          <a:xfrm>
            <a:off x="4579066" y="326280"/>
            <a:ext cx="280069" cy="2217170"/>
          </a:xfrm>
          <a:prstGeom prst="lef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DE671BA-878B-3BBD-AFF8-5CC77157CC88}"/>
              </a:ext>
            </a:extLst>
          </p:cNvPr>
          <p:cNvSpPr txBox="1"/>
          <p:nvPr/>
        </p:nvSpPr>
        <p:spPr>
          <a:xfrm rot="16200000">
            <a:off x="3184351" y="1385982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Medizintechnik</a:t>
            </a:r>
          </a:p>
        </p:txBody>
      </p:sp>
      <p:sp>
        <p:nvSpPr>
          <p:cNvPr id="26" name="Geschweifte Klammer links 25">
            <a:extLst>
              <a:ext uri="{FF2B5EF4-FFF2-40B4-BE49-F238E27FC236}">
                <a16:creationId xmlns:a16="http://schemas.microsoft.com/office/drawing/2014/main" id="{CADC10E9-A59D-E3E4-4444-5EA1367A4CAA}"/>
              </a:ext>
            </a:extLst>
          </p:cNvPr>
          <p:cNvSpPr/>
          <p:nvPr/>
        </p:nvSpPr>
        <p:spPr>
          <a:xfrm>
            <a:off x="4534975" y="2796883"/>
            <a:ext cx="317955" cy="3644427"/>
          </a:xfrm>
          <a:prstGeom prst="lef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1910DCF-4957-62F1-B86C-CBC9F869D744}"/>
              </a:ext>
            </a:extLst>
          </p:cNvPr>
          <p:cNvSpPr txBox="1"/>
          <p:nvPr/>
        </p:nvSpPr>
        <p:spPr>
          <a:xfrm rot="16200000">
            <a:off x="2495854" y="4458279"/>
            <a:ext cx="31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Mobilität / Datensicherheit</a:t>
            </a:r>
          </a:p>
        </p:txBody>
      </p:sp>
      <p:pic>
        <p:nvPicPr>
          <p:cNvPr id="37" name="Grafik 36" descr="Ein Bild, das Waffe, draußen, Himmel, Gefechtsfahrzeug enthält.&#10;&#10;KI-generierte Inhalte können fehlerhaft sein.">
            <a:extLst>
              <a:ext uri="{FF2B5EF4-FFF2-40B4-BE49-F238E27FC236}">
                <a16:creationId xmlns:a16="http://schemas.microsoft.com/office/drawing/2014/main" id="{95699109-3628-B40A-FE0E-CEF1DD8FB7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11" y="4575224"/>
            <a:ext cx="2503713" cy="141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F7791-6F0A-35BB-EC75-9F04A8385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Gerät, Küchengerät, Waschmaschine, Haushaltsgerät enthält.&#10;&#10;KI-generierte Inhalte können fehlerhaft sein.">
            <a:extLst>
              <a:ext uri="{FF2B5EF4-FFF2-40B4-BE49-F238E27FC236}">
                <a16:creationId xmlns:a16="http://schemas.microsoft.com/office/drawing/2014/main" id="{BBB8F79C-47B7-4562-FAB8-B9D46FE16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76" y="2866898"/>
            <a:ext cx="2176725" cy="2341785"/>
          </a:xfrm>
          <a:prstGeom prst="rect">
            <a:avLst/>
          </a:prstGeom>
        </p:spPr>
      </p:pic>
      <p:sp>
        <p:nvSpPr>
          <p:cNvPr id="18" name="Pfeil nach rechts 17">
            <a:extLst>
              <a:ext uri="{FF2B5EF4-FFF2-40B4-BE49-F238E27FC236}">
                <a16:creationId xmlns:a16="http://schemas.microsoft.com/office/drawing/2014/main" id="{61912651-D685-99FC-C892-A0DE84B4FC4A}"/>
              </a:ext>
            </a:extLst>
          </p:cNvPr>
          <p:cNvSpPr/>
          <p:nvPr/>
        </p:nvSpPr>
        <p:spPr>
          <a:xfrm rot="20391297">
            <a:off x="3014134" y="3325743"/>
            <a:ext cx="1794934" cy="4156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>
            <a:extLst>
              <a:ext uri="{FF2B5EF4-FFF2-40B4-BE49-F238E27FC236}">
                <a16:creationId xmlns:a16="http://schemas.microsoft.com/office/drawing/2014/main" id="{14978B68-1B21-D5DE-CB91-AF8A8E530DEB}"/>
              </a:ext>
            </a:extLst>
          </p:cNvPr>
          <p:cNvSpPr/>
          <p:nvPr/>
        </p:nvSpPr>
        <p:spPr>
          <a:xfrm rot="1521662">
            <a:off x="2999988" y="4358807"/>
            <a:ext cx="1794934" cy="4156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480DAF1-E5C4-4D48-E76F-0F5D9040DD76}"/>
              </a:ext>
            </a:extLst>
          </p:cNvPr>
          <p:cNvSpPr txBox="1"/>
          <p:nvPr/>
        </p:nvSpPr>
        <p:spPr>
          <a:xfrm>
            <a:off x="5266267" y="3016618"/>
            <a:ext cx="5460149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z="2400" dirty="0"/>
              <a:t>Zufällige Fehler, Bsp.:  Bauteil defekt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86514A0-2521-879D-9FBD-D7B9E4B5184F}"/>
              </a:ext>
            </a:extLst>
          </p:cNvPr>
          <p:cNvSpPr txBox="1"/>
          <p:nvPr/>
        </p:nvSpPr>
        <p:spPr>
          <a:xfrm>
            <a:off x="5266267" y="4640449"/>
            <a:ext cx="605646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z="2400" dirty="0"/>
              <a:t>systematischer Fehler, </a:t>
            </a:r>
            <a:r>
              <a:rPr lang="de-DE" sz="2400" dirty="0" err="1"/>
              <a:t>Bsp</a:t>
            </a:r>
            <a:r>
              <a:rPr lang="de-DE" sz="2400" dirty="0"/>
              <a:t>: Bedienfehler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0E08D6A-2368-83CA-869D-5C7DC612F4E2}"/>
              </a:ext>
            </a:extLst>
          </p:cNvPr>
          <p:cNvSpPr txBox="1"/>
          <p:nvPr/>
        </p:nvSpPr>
        <p:spPr>
          <a:xfrm>
            <a:off x="9099047" y="3548681"/>
            <a:ext cx="1627369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de-DE" sz="2400" dirty="0"/>
              <a:t>SW-Fehler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9880766-F153-6505-603B-338C77EBCB8A}"/>
              </a:ext>
            </a:extLst>
          </p:cNvPr>
          <p:cNvSpPr txBox="1"/>
          <p:nvPr/>
        </p:nvSpPr>
        <p:spPr>
          <a:xfrm>
            <a:off x="5266267" y="5195093"/>
            <a:ext cx="3420533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Wissen, Computer, KI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3B03A1F-2156-2367-C0E5-095D11337A48}"/>
              </a:ext>
            </a:extLst>
          </p:cNvPr>
          <p:cNvSpPr txBox="1"/>
          <p:nvPr/>
        </p:nvSpPr>
        <p:spPr>
          <a:xfrm>
            <a:off x="5266267" y="5228959"/>
            <a:ext cx="6056466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Bedienoberfläche, Wahrnehmungen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ige Legende 4">
                <a:extLst>
                  <a:ext uri="{FF2B5EF4-FFF2-40B4-BE49-F238E27FC236}">
                    <a16:creationId xmlns:a16="http://schemas.microsoft.com/office/drawing/2014/main" id="{E1410E13-A467-C0B9-6A49-C9957B3BCD79}"/>
                  </a:ext>
                </a:extLst>
              </p:cNvPr>
              <p:cNvSpPr/>
              <p:nvPr/>
            </p:nvSpPr>
            <p:spPr>
              <a:xfrm>
                <a:off x="539476" y="216332"/>
                <a:ext cx="11113047" cy="1823484"/>
              </a:xfrm>
              <a:prstGeom prst="wedgeRectCallout">
                <a:avLst>
                  <a:gd name="adj1" fmla="val -13462"/>
                  <a:gd name="adj2" fmla="val 47914"/>
                </a:avLst>
              </a:prstGeom>
              <a:gradFill flip="none" rotWithShape="1">
                <a:gsLst>
                  <a:gs pos="22000">
                    <a:schemeClr val="bg2">
                      <a:tint val="97000"/>
                      <a:hueMod val="92000"/>
                      <a:satMod val="169000"/>
                      <a:lumMod val="164000"/>
                    </a:schemeClr>
                  </a:gs>
                  <a:gs pos="84000">
                    <a:schemeClr val="bg2">
                      <a:shade val="96000"/>
                      <a:satMod val="120000"/>
                      <a:lumMod val="9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5400" dirty="0"/>
                  <a:t>Sicherheit </a:t>
                </a:r>
                <a:br>
                  <a:rPr lang="de-DE" sz="5400" dirty="0"/>
                </a:br>
                <a14:m>
                  <m:oMath xmlns:m="http://schemas.openxmlformats.org/officeDocument/2006/math">
                    <m:r>
                      <a:rPr lang="de-DE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sz="4000" i="1" dirty="0"/>
                  <a:t> fehlerfrei, Perfektion, Null-Toleranz</a:t>
                </a:r>
              </a:p>
            </p:txBody>
          </p:sp>
        </mc:Choice>
        <mc:Fallback xmlns="">
          <p:sp>
            <p:nvSpPr>
              <p:cNvPr id="5" name="Rechteckige Legende 4">
                <a:extLst>
                  <a:ext uri="{FF2B5EF4-FFF2-40B4-BE49-F238E27FC236}">
                    <a16:creationId xmlns:a16="http://schemas.microsoft.com/office/drawing/2014/main" id="{E1410E13-A467-C0B9-6A49-C9957B3BC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76" y="216332"/>
                <a:ext cx="11113047" cy="1823484"/>
              </a:xfrm>
              <a:prstGeom prst="wedgeRectCallout">
                <a:avLst>
                  <a:gd name="adj1" fmla="val -13462"/>
                  <a:gd name="adj2" fmla="val 47914"/>
                </a:avLst>
              </a:prstGeom>
              <a:blipFill>
                <a:blip r:embed="rId3"/>
                <a:stretch>
                  <a:fillRect t="-5479" b="-89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81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DD23C-E60F-2D2F-FFF6-8F99F137C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feil nach rechts 17">
            <a:extLst>
              <a:ext uri="{FF2B5EF4-FFF2-40B4-BE49-F238E27FC236}">
                <a16:creationId xmlns:a16="http://schemas.microsoft.com/office/drawing/2014/main" id="{E82DA62B-8893-53FB-585A-E546F148C864}"/>
              </a:ext>
            </a:extLst>
          </p:cNvPr>
          <p:cNvSpPr/>
          <p:nvPr/>
        </p:nvSpPr>
        <p:spPr>
          <a:xfrm rot="20391297">
            <a:off x="2892239" y="3426550"/>
            <a:ext cx="1794934" cy="4156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>
            <a:extLst>
              <a:ext uri="{FF2B5EF4-FFF2-40B4-BE49-F238E27FC236}">
                <a16:creationId xmlns:a16="http://schemas.microsoft.com/office/drawing/2014/main" id="{D3777202-43E2-B4CF-784F-3BF4FDD6828D}"/>
              </a:ext>
            </a:extLst>
          </p:cNvPr>
          <p:cNvSpPr/>
          <p:nvPr/>
        </p:nvSpPr>
        <p:spPr>
          <a:xfrm rot="1521662">
            <a:off x="2871055" y="4212726"/>
            <a:ext cx="1794934" cy="4156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38B30716-16FC-EE2F-1ECD-350DF656856B}"/>
                  </a:ext>
                </a:extLst>
              </p:cNvPr>
              <p:cNvSpPr txBox="1"/>
              <p:nvPr/>
            </p:nvSpPr>
            <p:spPr>
              <a:xfrm>
                <a:off x="4703849" y="3002523"/>
                <a:ext cx="7245830" cy="461665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2400" dirty="0"/>
                  <a:t>zufällige Fehler, Bsp.  PC + Betriebssystem: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CH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de-DE" sz="2400" dirty="0"/>
                  <a:t>  </a:t>
                </a:r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38B30716-16FC-EE2F-1ECD-350DF6568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849" y="3002523"/>
                <a:ext cx="7245830" cy="461665"/>
              </a:xfrm>
              <a:prstGeom prst="rect">
                <a:avLst/>
              </a:prstGeom>
              <a:blipFill>
                <a:blip r:embed="rId2"/>
                <a:stretch>
                  <a:fillRect l="-1401" t="-10811" b="-270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>
            <a:extLst>
              <a:ext uri="{FF2B5EF4-FFF2-40B4-BE49-F238E27FC236}">
                <a16:creationId xmlns:a16="http://schemas.microsoft.com/office/drawing/2014/main" id="{1469C15D-9A30-A351-66C5-60CE3BC1BCDF}"/>
              </a:ext>
            </a:extLst>
          </p:cNvPr>
          <p:cNvSpPr txBox="1"/>
          <p:nvPr/>
        </p:nvSpPr>
        <p:spPr>
          <a:xfrm>
            <a:off x="4703849" y="4563801"/>
            <a:ext cx="6505307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z="2400" dirty="0"/>
              <a:t>systematische Fehler, </a:t>
            </a:r>
            <a:r>
              <a:rPr lang="de-DE" sz="2400" dirty="0" err="1"/>
              <a:t>Bsp</a:t>
            </a:r>
            <a:r>
              <a:rPr lang="de-DE" sz="2400" dirty="0"/>
              <a:t>: externe Einflüsse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C7B0F07-6B8D-77BD-7AEE-8CDDC68DC756}"/>
              </a:ext>
            </a:extLst>
          </p:cNvPr>
          <p:cNvSpPr txBox="1"/>
          <p:nvPr/>
        </p:nvSpPr>
        <p:spPr>
          <a:xfrm>
            <a:off x="6519334" y="3578645"/>
            <a:ext cx="5430346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Redundanz , </a:t>
            </a:r>
            <a:r>
              <a:rPr lang="de-DE" sz="2400" dirty="0" err="1"/>
              <a:t>Kompelxitätsreduktion</a:t>
            </a:r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2387541-3C32-D450-0D8F-86DA2873F295}"/>
              </a:ext>
            </a:extLst>
          </p:cNvPr>
          <p:cNvSpPr txBox="1"/>
          <p:nvPr/>
        </p:nvSpPr>
        <p:spPr>
          <a:xfrm>
            <a:off x="5336686" y="5100880"/>
            <a:ext cx="587247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Systemabgrenzung, Wahrnehmungen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ige Legende 4">
                <a:extLst>
                  <a:ext uri="{FF2B5EF4-FFF2-40B4-BE49-F238E27FC236}">
                    <a16:creationId xmlns:a16="http://schemas.microsoft.com/office/drawing/2014/main" id="{D6B13311-177F-076F-4D84-A97BE0B54BCC}"/>
                  </a:ext>
                </a:extLst>
              </p:cNvPr>
              <p:cNvSpPr/>
              <p:nvPr/>
            </p:nvSpPr>
            <p:spPr>
              <a:xfrm>
                <a:off x="539476" y="216332"/>
                <a:ext cx="11113047" cy="1823484"/>
              </a:xfrm>
              <a:prstGeom prst="wedgeRectCallout">
                <a:avLst>
                  <a:gd name="adj1" fmla="val -13462"/>
                  <a:gd name="adj2" fmla="val 47914"/>
                </a:avLst>
              </a:prstGeom>
              <a:gradFill flip="none" rotWithShape="1">
                <a:gsLst>
                  <a:gs pos="22000">
                    <a:schemeClr val="bg2">
                      <a:tint val="97000"/>
                      <a:hueMod val="92000"/>
                      <a:satMod val="169000"/>
                      <a:lumMod val="164000"/>
                    </a:schemeClr>
                  </a:gs>
                  <a:gs pos="84000">
                    <a:schemeClr val="bg2">
                      <a:shade val="96000"/>
                      <a:satMod val="120000"/>
                      <a:lumMod val="9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4000" dirty="0"/>
                  <a:t>Anforderung an sichere Systeme:</a:t>
                </a:r>
                <a:br>
                  <a:rPr lang="de-DE" sz="3600" dirty="0"/>
                </a:br>
                <a:r>
                  <a:rPr lang="de-DE" sz="2800" dirty="0"/>
                  <a:t>Fehlerquote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CH" sz="28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de-DE" sz="2800" dirty="0"/>
                  <a:t> </a:t>
                </a:r>
                <a14:m>
                  <m:oMath xmlns:m="http://schemas.openxmlformats.org/officeDocument/2006/math">
                    <m:r>
                      <a:rPr lang="de-CH" sz="28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CH" sz="2800" b="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800" dirty="0"/>
                  <a:t> (Norm: SIL 4)  </a:t>
                </a:r>
                <a:endParaRPr lang="de-DE" sz="4000" i="1" dirty="0"/>
              </a:p>
            </p:txBody>
          </p:sp>
        </mc:Choice>
        <mc:Fallback xmlns="">
          <p:sp>
            <p:nvSpPr>
              <p:cNvPr id="5" name="Rechteckige Legende 4">
                <a:extLst>
                  <a:ext uri="{FF2B5EF4-FFF2-40B4-BE49-F238E27FC236}">
                    <a16:creationId xmlns:a16="http://schemas.microsoft.com/office/drawing/2014/main" id="{D6B13311-177F-076F-4D84-A97BE0B54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76" y="216332"/>
                <a:ext cx="11113047" cy="1823484"/>
              </a:xfrm>
              <a:prstGeom prst="wedgeRectCallout">
                <a:avLst>
                  <a:gd name="adj1" fmla="val -13462"/>
                  <a:gd name="adj2" fmla="val 47914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 descr="Ein Bild, das Im Haus, Computermonitor, Text, Computer enthält.&#10;&#10;KI-generierte Inhalte können fehlerhaft sein.">
            <a:extLst>
              <a:ext uri="{FF2B5EF4-FFF2-40B4-BE49-F238E27FC236}">
                <a16:creationId xmlns:a16="http://schemas.microsoft.com/office/drawing/2014/main" id="{E81780AF-8008-9AFA-0D4E-795E864BE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01" y="2848213"/>
            <a:ext cx="2821497" cy="23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2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632D5-649C-DB70-FA05-C49BFC90A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>
            <a:extLst>
              <a:ext uri="{FF2B5EF4-FFF2-40B4-BE49-F238E27FC236}">
                <a16:creationId xmlns:a16="http://schemas.microsoft.com/office/drawing/2014/main" id="{81AA0BF4-5C30-5E26-A48C-873283EDE791}"/>
              </a:ext>
            </a:extLst>
          </p:cNvPr>
          <p:cNvSpPr txBox="1"/>
          <p:nvPr/>
        </p:nvSpPr>
        <p:spPr>
          <a:xfrm>
            <a:off x="6986716" y="1690355"/>
            <a:ext cx="481581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CH" sz="2400" dirty="0"/>
              <a:t> Redundant und Verfügbarkeit </a:t>
            </a:r>
            <a:endParaRPr lang="de-DE" sz="2400" dirty="0"/>
          </a:p>
        </p:txBody>
      </p:sp>
      <p:sp>
        <p:nvSpPr>
          <p:cNvPr id="5" name="Rechteckige Legende 4">
            <a:extLst>
              <a:ext uri="{FF2B5EF4-FFF2-40B4-BE49-F238E27FC236}">
                <a16:creationId xmlns:a16="http://schemas.microsoft.com/office/drawing/2014/main" id="{B7DB1868-1B47-4155-8FE5-B844CFCC0FA8}"/>
              </a:ext>
            </a:extLst>
          </p:cNvPr>
          <p:cNvSpPr/>
          <p:nvPr/>
        </p:nvSpPr>
        <p:spPr>
          <a:xfrm>
            <a:off x="539476" y="216332"/>
            <a:ext cx="11263057" cy="1092874"/>
          </a:xfrm>
          <a:prstGeom prst="wedgeRectCallout">
            <a:avLst>
              <a:gd name="adj1" fmla="val -13462"/>
              <a:gd name="adj2" fmla="val 47914"/>
            </a:avLst>
          </a:prstGeom>
          <a:gradFill flip="none" rotWithShape="1">
            <a:gsLst>
              <a:gs pos="22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84000">
                <a:schemeClr val="bg2">
                  <a:shade val="96000"/>
                  <a:satMod val="120000"/>
                  <a:lumMod val="9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Technische Umsetzung</a:t>
            </a:r>
            <a:r>
              <a:rPr lang="de-DE" sz="3600" dirty="0"/>
              <a:t> </a:t>
            </a:r>
            <a:r>
              <a:rPr lang="de-DE" sz="2800" dirty="0"/>
              <a:t>(Norm: SIL 4)  </a:t>
            </a:r>
            <a:endParaRPr lang="de-DE" sz="4000" i="1" dirty="0"/>
          </a:p>
        </p:txBody>
      </p:sp>
      <p:pic>
        <p:nvPicPr>
          <p:cNvPr id="6" name="Grafik 5" descr="Ein Bild, das Elektronik, Maschine, Computerkomponenten, Elektrische Leitungen enthält.&#10;&#10;KI-generierte Inhalte können fehlerhaft sein.">
            <a:extLst>
              <a:ext uri="{FF2B5EF4-FFF2-40B4-BE49-F238E27FC236}">
                <a16:creationId xmlns:a16="http://schemas.microsoft.com/office/drawing/2014/main" id="{51A66295-9AFD-0180-5DB2-7D55C92C6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76" y="1664322"/>
            <a:ext cx="2015293" cy="2139950"/>
          </a:xfrm>
          <a:prstGeom prst="rect">
            <a:avLst/>
          </a:prstGeom>
        </p:spPr>
      </p:pic>
      <p:pic>
        <p:nvPicPr>
          <p:cNvPr id="8" name="Grafik 7" descr="Ein Bild, das Elektronik, Maschine, Computerkomponenten, Elektrische Leitungen enthält.&#10;&#10;KI-generierte Inhalte können fehlerhaft sein.">
            <a:extLst>
              <a:ext uri="{FF2B5EF4-FFF2-40B4-BE49-F238E27FC236}">
                <a16:creationId xmlns:a16="http://schemas.microsoft.com/office/drawing/2014/main" id="{BC932633-2EE9-A694-67BD-43259E956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556" y="1664322"/>
            <a:ext cx="2015293" cy="2139950"/>
          </a:xfrm>
          <a:prstGeom prst="rect">
            <a:avLst/>
          </a:prstGeom>
        </p:spPr>
      </p:pic>
      <p:pic>
        <p:nvPicPr>
          <p:cNvPr id="9" name="Grafik 8" descr="Ein Bild, das Elektronik, Maschine, Computerkomponenten, Elektrische Leitungen enthält.&#10;&#10;KI-generierte Inhalte können fehlerhaft sein.">
            <a:extLst>
              <a:ext uri="{FF2B5EF4-FFF2-40B4-BE49-F238E27FC236}">
                <a16:creationId xmlns:a16="http://schemas.microsoft.com/office/drawing/2014/main" id="{8215B5F7-0EC0-2181-A7E7-A19E4DC53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636" y="1664322"/>
            <a:ext cx="2015293" cy="213995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EAB421B-990B-4F11-66EE-945D48FE87A2}"/>
              </a:ext>
            </a:extLst>
          </p:cNvPr>
          <p:cNvSpPr txBox="1"/>
          <p:nvPr/>
        </p:nvSpPr>
        <p:spPr>
          <a:xfrm>
            <a:off x="6986716" y="2589458"/>
            <a:ext cx="4815817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CH" sz="2400" dirty="0"/>
              <a:t>Regelprozesse </a:t>
            </a:r>
            <a:br>
              <a:rPr lang="de-CH" sz="2400" dirty="0"/>
            </a:br>
            <a:r>
              <a:rPr lang="de-CH" sz="2400" dirty="0"/>
              <a:t>(bekannte Ereignisse).</a:t>
            </a:r>
            <a:br>
              <a:rPr lang="de-CH" sz="2400" dirty="0"/>
            </a:br>
            <a:r>
              <a:rPr lang="de-CH" sz="2400" dirty="0"/>
              <a:t>(Toleranz: 33%; 1 von 3)</a:t>
            </a:r>
            <a:endParaRPr lang="de-DE" sz="2400" dirty="0"/>
          </a:p>
        </p:txBody>
      </p:sp>
      <p:pic>
        <p:nvPicPr>
          <p:cNvPr id="13" name="Grafik 12" descr="Ein Bild, das Elektronik, Schaltung, Elektronisches Bauteil, Elektrisches Bauelement enthält.&#10;&#10;KI-generierte Inhalte können fehlerhaft sein.">
            <a:extLst>
              <a:ext uri="{FF2B5EF4-FFF2-40B4-BE49-F238E27FC236}">
                <a16:creationId xmlns:a16="http://schemas.microsoft.com/office/drawing/2014/main" id="{0B71672F-5E3F-FD52-A559-E23F7EF956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10"/>
          <a:stretch/>
        </p:blipFill>
        <p:spPr>
          <a:xfrm>
            <a:off x="539477" y="3970035"/>
            <a:ext cx="3156726" cy="2007431"/>
          </a:xfrm>
          <a:prstGeom prst="rect">
            <a:avLst/>
          </a:prstGeom>
        </p:spPr>
      </p:pic>
      <p:pic>
        <p:nvPicPr>
          <p:cNvPr id="23" name="Grafik 22" descr="Ein Bild, das Text, Screenshot, Schrift, Design enthält.&#10;&#10;KI-generierte Inhalte können fehlerhaft sein.">
            <a:extLst>
              <a:ext uri="{FF2B5EF4-FFF2-40B4-BE49-F238E27FC236}">
                <a16:creationId xmlns:a16="http://schemas.microsoft.com/office/drawing/2014/main" id="{D37C1693-BE9A-627A-EBFF-A4C45AE4A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783" y="3970035"/>
            <a:ext cx="3011146" cy="2007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13F94EF2-695C-0D4B-045A-6B0596629574}"/>
                  </a:ext>
                </a:extLst>
              </p:cNvPr>
              <p:cNvSpPr txBox="1"/>
              <p:nvPr/>
            </p:nvSpPr>
            <p:spPr>
              <a:xfrm>
                <a:off x="6998509" y="3970035"/>
                <a:ext cx="4815817" cy="230832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n-facher Datensatz: </a:t>
                </a:r>
                <a:br>
                  <a:rPr lang="de-DE" sz="2400" dirty="0"/>
                </a:br>
                <a:r>
                  <a:rPr lang="de-DE" sz="2400" dirty="0"/>
                  <a:t>Toleranz 0%, ein-Dimensional</a:t>
                </a:r>
                <a:br>
                  <a:rPr lang="de-DE" sz="2400" dirty="0"/>
                </a:br>
                <a:br>
                  <a:rPr lang="de-DE" sz="2400" dirty="0"/>
                </a:br>
                <a:r>
                  <a:rPr lang="de-DE" sz="2400" dirty="0"/>
                  <a:t>Nicht in der Lage, einen </a:t>
                </a:r>
                <a:br>
                  <a:rPr lang="de-DE" sz="2400" dirty="0"/>
                </a:br>
                <a:r>
                  <a:rPr lang="de-DE" sz="2400" dirty="0"/>
                  <a:t>Kreisumfang </a:t>
                </a:r>
                <a14:m>
                  <m:oMath xmlns:m="http://schemas.openxmlformats.org/officeDocument/2006/math">
                    <m:r>
                      <a:rPr lang="de-CH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CH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  <m:r>
                      <a:rPr lang="de-CH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CH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de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/>
                  <a:t> </a:t>
                </a:r>
                <a:br>
                  <a:rPr lang="de-DE" sz="2400" dirty="0"/>
                </a:br>
                <a:r>
                  <a:rPr lang="de-DE" sz="2400" dirty="0"/>
                  <a:t>fehlerfrei zu berechnen.</a:t>
                </a:r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13F94EF2-695C-0D4B-045A-6B0596629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509" y="3970035"/>
                <a:ext cx="4815817" cy="2308324"/>
              </a:xfrm>
              <a:prstGeom prst="rect">
                <a:avLst/>
              </a:prstGeom>
              <a:blipFill>
                <a:blip r:embed="rId5"/>
                <a:stretch>
                  <a:fillRect l="-2105" t="-2186" b="-49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53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E3979-3599-2171-B537-9A341F644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>
            <a:extLst>
              <a:ext uri="{FF2B5EF4-FFF2-40B4-BE49-F238E27FC236}">
                <a16:creationId xmlns:a16="http://schemas.microsoft.com/office/drawing/2014/main" id="{4AE4EB33-5DB7-AA2C-7BE7-06397C2EED23}"/>
              </a:ext>
            </a:extLst>
          </p:cNvPr>
          <p:cNvSpPr txBox="1"/>
          <p:nvPr/>
        </p:nvSpPr>
        <p:spPr>
          <a:xfrm>
            <a:off x="5571068" y="1690355"/>
            <a:ext cx="623146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CH" sz="2400" dirty="0"/>
              <a:t> Fehlerquote  pro Tag und Person: 5</a:t>
            </a:r>
            <a:endParaRPr lang="de-DE" sz="2400" dirty="0"/>
          </a:p>
        </p:txBody>
      </p:sp>
      <p:sp>
        <p:nvSpPr>
          <p:cNvPr id="5" name="Rechteckige Legende 4">
            <a:extLst>
              <a:ext uri="{FF2B5EF4-FFF2-40B4-BE49-F238E27FC236}">
                <a16:creationId xmlns:a16="http://schemas.microsoft.com/office/drawing/2014/main" id="{595A1995-F7DF-C7FC-0755-36D280326F41}"/>
              </a:ext>
            </a:extLst>
          </p:cNvPr>
          <p:cNvSpPr/>
          <p:nvPr/>
        </p:nvSpPr>
        <p:spPr>
          <a:xfrm>
            <a:off x="539476" y="216332"/>
            <a:ext cx="11263057" cy="1092874"/>
          </a:xfrm>
          <a:prstGeom prst="wedgeRectCallout">
            <a:avLst>
              <a:gd name="adj1" fmla="val -13462"/>
              <a:gd name="adj2" fmla="val 47914"/>
            </a:avLst>
          </a:prstGeom>
          <a:gradFill flip="none" rotWithShape="1">
            <a:gsLst>
              <a:gs pos="22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84000">
                <a:schemeClr val="bg2">
                  <a:shade val="96000"/>
                  <a:satMod val="120000"/>
                  <a:lumMod val="9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Systematische Fehler </a:t>
            </a:r>
            <a:r>
              <a:rPr lang="de-DE" sz="2800" dirty="0"/>
              <a:t>(Quote: 1:1000)  </a:t>
            </a:r>
            <a:endParaRPr lang="de-DE" sz="4000" i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DCA78F5-040D-249A-4637-7E4E3D03BAA4}"/>
              </a:ext>
            </a:extLst>
          </p:cNvPr>
          <p:cNvSpPr txBox="1"/>
          <p:nvPr/>
        </p:nvSpPr>
        <p:spPr>
          <a:xfrm>
            <a:off x="5571068" y="2589458"/>
            <a:ext cx="6231465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Reduktionsmöglichkeiten:</a:t>
            </a:r>
            <a:br>
              <a:rPr lang="de-DE" sz="2400" dirty="0"/>
            </a:br>
            <a:r>
              <a:rPr lang="de-DE" sz="2400" dirty="0"/>
              <a:t>- (4 Augen Prinzip)</a:t>
            </a:r>
            <a:br>
              <a:rPr lang="de-DE" sz="2400" dirty="0"/>
            </a:br>
            <a:r>
              <a:rPr lang="de-DE" sz="2400" dirty="0"/>
              <a:t>- Fehlerkultur in Unternehmungen</a:t>
            </a:r>
            <a:br>
              <a:rPr lang="de-DE" sz="2400" dirty="0"/>
            </a:br>
            <a:r>
              <a:rPr lang="de-DE" sz="2400" dirty="0"/>
              <a:t>- Ausbildung, Qualifikation der MA</a:t>
            </a:r>
          </a:p>
        </p:txBody>
      </p:sp>
      <p:pic>
        <p:nvPicPr>
          <p:cNvPr id="3" name="Grafik 2" descr="Ein Bild, das Transport, Fahrzeug, Text, Landfahrzeug enthält.&#10;&#10;KI-generierte Inhalte können fehlerhaft sein.">
            <a:extLst>
              <a:ext uri="{FF2B5EF4-FFF2-40B4-BE49-F238E27FC236}">
                <a16:creationId xmlns:a16="http://schemas.microsoft.com/office/drawing/2014/main" id="{AB4BE3E8-F4BA-8EC2-6ACB-08F645A91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76" y="1641489"/>
            <a:ext cx="3429000" cy="1981200"/>
          </a:xfrm>
          <a:prstGeom prst="rect">
            <a:avLst/>
          </a:prstGeom>
        </p:spPr>
      </p:pic>
      <p:pic>
        <p:nvPicPr>
          <p:cNvPr id="10" name="Grafik 9" descr="Ein Bild, das Person, Kleidung, Zimmer, medizinisch enthält.&#10;&#10;KI-generierte Inhalte können fehlerhaft sein.">
            <a:extLst>
              <a:ext uri="{FF2B5EF4-FFF2-40B4-BE49-F238E27FC236}">
                <a16:creationId xmlns:a16="http://schemas.microsoft.com/office/drawing/2014/main" id="{FE39F342-D14C-A50D-A864-239E644FC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39" y="3263163"/>
            <a:ext cx="3183467" cy="1839336"/>
          </a:xfrm>
          <a:prstGeom prst="rect">
            <a:avLst/>
          </a:prstGeom>
        </p:spPr>
      </p:pic>
      <p:pic>
        <p:nvPicPr>
          <p:cNvPr id="14" name="Grafik 13" descr="Ein Bild, das computer, Computer, Person, Kleidung enthält.&#10;&#10;KI-generierte Inhalte können fehlerhaft sein.">
            <a:extLst>
              <a:ext uri="{FF2B5EF4-FFF2-40B4-BE49-F238E27FC236}">
                <a16:creationId xmlns:a16="http://schemas.microsoft.com/office/drawing/2014/main" id="{4261919A-4F3E-D805-432F-737218CEE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403" y="4761696"/>
            <a:ext cx="2971798" cy="148589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9410E385-50B9-BAAF-5206-CE1C05F92254}"/>
              </a:ext>
            </a:extLst>
          </p:cNvPr>
          <p:cNvSpPr txBox="1"/>
          <p:nvPr/>
        </p:nvSpPr>
        <p:spPr>
          <a:xfrm>
            <a:off x="5571067" y="4319584"/>
            <a:ext cx="6231465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häufige Fehlerursache</a:t>
            </a:r>
            <a:br>
              <a:rPr lang="de-DE" sz="2400" dirty="0"/>
            </a:br>
            <a:r>
              <a:rPr lang="de-DE" sz="2400" dirty="0"/>
              <a:t>- Stress (Zeitmangel), fehlende Prozesse</a:t>
            </a:r>
            <a:br>
              <a:rPr lang="de-DE" sz="2400" dirty="0"/>
            </a:br>
            <a:r>
              <a:rPr lang="de-DE" sz="2400" dirty="0"/>
              <a:t>- Übermüdung, Angst</a:t>
            </a:r>
            <a:br>
              <a:rPr lang="de-DE" sz="2400" dirty="0"/>
            </a:br>
            <a:r>
              <a:rPr lang="de-DE" sz="2400" dirty="0"/>
              <a:t>- Gewohnheiten, Wahrnehmung</a:t>
            </a:r>
          </a:p>
        </p:txBody>
      </p:sp>
    </p:spTree>
    <p:extLst>
      <p:ext uri="{BB962C8B-B14F-4D97-AF65-F5344CB8AC3E}">
        <p14:creationId xmlns:p14="http://schemas.microsoft.com/office/powerpoint/2010/main" val="323895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70518" y="1550959"/>
            <a:ext cx="2562954" cy="32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" dur="1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63688" y="1678876"/>
            <a:ext cx="2562954" cy="3250776"/>
          </a:xfrm>
          <a:prstGeom prst="rect">
            <a:avLst/>
          </a:prstGeom>
        </p:spPr>
      </p:pic>
      <p:pic>
        <p:nvPicPr>
          <p:cNvPr id="7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78876"/>
            <a:ext cx="2562954" cy="32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1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üchengeräte enthält.&#10;&#10;Automatisch generierte Beschreibung">
            <a:extLst>
              <a:ext uri="{FF2B5EF4-FFF2-40B4-BE49-F238E27FC236}">
                <a16:creationId xmlns:a16="http://schemas.microsoft.com/office/drawing/2014/main" id="{DF08AF6D-427E-E449-92A1-6734CDDF3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99" y="-82588"/>
            <a:ext cx="6978933" cy="694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83337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Segment</Template>
  <TotalTime>0</TotalTime>
  <Words>486</Words>
  <Application>Microsoft Macintosh PowerPoint</Application>
  <PresentationFormat>Breitbild</PresentationFormat>
  <Paragraphs>42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Century Gothic</vt:lpstr>
      <vt:lpstr>Times New Roman</vt:lpstr>
      <vt:lpstr>Wingdings 3</vt:lpstr>
      <vt:lpstr>Segment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Grenzen der Betrieblichen Bildung Math. Modellierung der Wahrnehmung</dc:title>
  <dc:creator>Ein Microsoft Office-Anwender</dc:creator>
  <cp:lastModifiedBy>Hanspeter Zehnder</cp:lastModifiedBy>
  <cp:revision>166</cp:revision>
  <cp:lastPrinted>2025-04-21T08:18:28Z</cp:lastPrinted>
  <dcterms:created xsi:type="dcterms:W3CDTF">2016-01-15T20:17:57Z</dcterms:created>
  <dcterms:modified xsi:type="dcterms:W3CDTF">2025-04-23T16:39:57Z</dcterms:modified>
</cp:coreProperties>
</file>